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64" r:id="rId6"/>
    <p:sldId id="266" r:id="rId7"/>
    <p:sldId id="267" r:id="rId8"/>
    <p:sldId id="269" r:id="rId9"/>
    <p:sldId id="270" r:id="rId10"/>
    <p:sldId id="271" r:id="rId11"/>
    <p:sldId id="27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2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4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8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1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1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9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4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D2442A-36BA-4B45-8202-07C515BAEFCB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F999DE-FEBB-48A9-BB3B-76170FDDC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067" y="660400"/>
            <a:ext cx="10995023" cy="1405467"/>
          </a:xfrm>
        </p:spPr>
        <p:txBody>
          <a:bodyPr/>
          <a:lstStyle/>
          <a:p>
            <a:r>
              <a:rPr lang="en-US" dirty="0" smtClean="0"/>
              <a:t>Multi-Axis Crystal Spectrometer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5510" y="2252134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Group 4 </a:t>
            </a:r>
          </a:p>
          <a:p>
            <a:r>
              <a:rPr lang="en-US" sz="3600" dirty="0" smtClean="0"/>
              <a:t>NCNR 2017 Summer School</a:t>
            </a:r>
            <a:endParaRPr lang="en-US" sz="3600" dirty="0"/>
          </a:p>
        </p:txBody>
      </p:sp>
      <p:pic>
        <p:nvPicPr>
          <p:cNvPr id="1026" name="Picture 2" descr="Image result for chr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70" y="5531379"/>
            <a:ext cx="4562420" cy="11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2" y="5727634"/>
            <a:ext cx="2767109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48" y="5727634"/>
            <a:ext cx="149766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1" y="0"/>
            <a:ext cx="6069499" cy="4046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5920" y="4127003"/>
            <a:ext cx="3264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Above, left: </a:t>
            </a:r>
            <a:r>
              <a:rPr lang="en-US" dirty="0" smtClean="0"/>
              <a:t>Symmetrized mapping of HK-plane showing no K-dependence along chains. </a:t>
            </a:r>
            <a:r>
              <a:rPr lang="en-US" b="1" dirty="0" smtClean="0"/>
              <a:t>Above, right: </a:t>
            </a:r>
            <a:r>
              <a:rPr lang="en-US" dirty="0" smtClean="0"/>
              <a:t>Spin-wave dispersion at T &lt; 3K showing two-</a:t>
            </a:r>
            <a:r>
              <a:rPr lang="en-US" dirty="0" err="1" smtClean="0"/>
              <a:t>spinon</a:t>
            </a:r>
            <a:r>
              <a:rPr lang="en-US" dirty="0" smtClean="0"/>
              <a:t> continuum. J was found as .</a:t>
            </a:r>
            <a:r>
              <a:rPr lang="en-US" dirty="0" smtClean="0"/>
              <a:t>945(7) </a:t>
            </a:r>
            <a:r>
              <a:rPr lang="en-US" dirty="0" smtClean="0"/>
              <a:t>meV. </a:t>
            </a:r>
            <a:r>
              <a:rPr lang="en-US" b="1" dirty="0" smtClean="0"/>
              <a:t>Left:</a:t>
            </a:r>
            <a:r>
              <a:rPr lang="en-US" dirty="0" smtClean="0"/>
              <a:t> Movie of integrated K slicing through Temperature.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1557" y="-41833"/>
            <a:ext cx="63355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Spin-wave dispersion </a:t>
            </a:r>
            <a:r>
              <a:rPr lang="en-US" sz="4400" b="1" dirty="0" smtClean="0"/>
              <a:t>Dispersion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442"/>
            <a:ext cx="5168342" cy="3445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003"/>
            <a:ext cx="8192990" cy="27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0500" y="337275"/>
            <a:ext cx="43879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Universal Behavior – 1D QCP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Independent of microscopic details of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Universal energy/temperature scaling of collective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Confirms that the system can be treated as 1D and near QCP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497" y="199746"/>
            <a:ext cx="5581222" cy="4403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18497" y="4685165"/>
                <a:ext cx="52674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Above: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,,</m:t>
                        </m:r>
                      </m:sup>
                    </m:sSup>
                  </m:oMath>
                </a14:m>
                <a:r>
                  <a:rPr lang="en-US" dirty="0" smtClean="0"/>
                  <a:t> (Bose factor * S(</a:t>
                </a:r>
                <a:r>
                  <a:rPr lang="el-GR" dirty="0" smtClean="0"/>
                  <a:t>π</a:t>
                </a:r>
                <a:r>
                  <a:rPr lang="en-US" dirty="0" smtClean="0"/>
                  <a:t>,E)) plotted vs h*</a:t>
                </a:r>
                <a:r>
                  <a:rPr lang="el-GR" dirty="0" smtClean="0"/>
                  <a:t>ω</a:t>
                </a:r>
                <a:r>
                  <a:rPr lang="en-US" dirty="0" smtClean="0"/>
                  <a:t>/2</a:t>
                </a:r>
                <a:r>
                  <a:rPr lang="el-GR" dirty="0" smtClean="0"/>
                  <a:t>π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B</a:t>
                </a:r>
                <a:r>
                  <a:rPr lang="en-US" dirty="0" err="1" smtClean="0"/>
                  <a:t>T</a:t>
                </a:r>
                <a:r>
                  <a:rPr lang="en-US" dirty="0"/>
                  <a:t> </a:t>
                </a:r>
                <a:r>
                  <a:rPr lang="en-US" dirty="0" smtClean="0"/>
                  <a:t>(Integrated over antiferromagnetic zone center parallel to chain direction)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97" y="4685165"/>
                <a:ext cx="526745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042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18497" y="5624975"/>
            <a:ext cx="526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Left: </a:t>
            </a:r>
            <a:r>
              <a:rPr lang="en-US" dirty="0" smtClean="0"/>
              <a:t>Integration cross section – (integrated over all measured K) </a:t>
            </a:r>
            <a:r>
              <a:rPr lang="en-US" dirty="0"/>
              <a:t>for each </a:t>
            </a:r>
            <a:r>
              <a:rPr lang="en-US" dirty="0" smtClean="0"/>
              <a:t>temperature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0933" y="3095156"/>
            <a:ext cx="5737160" cy="3762844"/>
            <a:chOff x="1769833" y="3688841"/>
            <a:chExt cx="4356794" cy="2857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377" y="3688841"/>
              <a:ext cx="4286250" cy="28575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318640" y="5204523"/>
              <a:ext cx="141667" cy="64394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20282032">
              <a:off x="1769833" y="5808698"/>
              <a:ext cx="1555981" cy="643942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31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044" y="0"/>
            <a:ext cx="10018713" cy="876299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098" name="Picture 2" descr="https://www.nist.gov/sites/default/files/styles/300w_x_400h/public/userphotos/yayo_4.jpg?itok=NZ3nAAE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85" y="876299"/>
            <a:ext cx="2396549" cy="31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iming Qiu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06" y="876298"/>
            <a:ext cx="2517249" cy="31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714" y="4062963"/>
            <a:ext cx="5372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-Jose Rodriguez and </a:t>
            </a:r>
            <a:r>
              <a:rPr lang="en-US" sz="2800" dirty="0" err="1" smtClean="0"/>
              <a:t>Yiming</a:t>
            </a:r>
            <a:r>
              <a:rPr lang="en-US" sz="2800" dirty="0" smtClean="0"/>
              <a:t> </a:t>
            </a:r>
            <a:r>
              <a:rPr lang="en-US" sz="2800" dirty="0" err="1" smtClean="0"/>
              <a:t>Qiu</a:t>
            </a:r>
            <a:r>
              <a:rPr lang="en-US" sz="2800" dirty="0" smtClean="0"/>
              <a:t> </a:t>
            </a:r>
            <a:r>
              <a:rPr lang="en-US" sz="2800" dirty="0" smtClean="0"/>
              <a:t>(MACS Instrument Scientist)</a:t>
            </a:r>
          </a:p>
          <a:p>
            <a:pPr algn="ctr"/>
            <a:r>
              <a:rPr lang="en-US" sz="2800" dirty="0"/>
              <a:t>-</a:t>
            </a:r>
            <a:r>
              <a:rPr lang="en-US" sz="2800" dirty="0" smtClean="0"/>
              <a:t>Kate Ross and Chris Stock</a:t>
            </a:r>
            <a:endParaRPr lang="en-US" sz="2800" dirty="0"/>
          </a:p>
        </p:txBody>
      </p:sp>
      <p:pic>
        <p:nvPicPr>
          <p:cNvPr id="7" name="Picture 2" descr="Image result for chr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00" y="876298"/>
            <a:ext cx="4562420" cy="11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cn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44" y="2189168"/>
            <a:ext cx="4778612" cy="23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0663" y="4499873"/>
            <a:ext cx="5911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Special thanks to </a:t>
            </a:r>
            <a:r>
              <a:rPr lang="en-US" sz="2800" dirty="0" err="1" smtClean="0"/>
              <a:t>Yamali</a:t>
            </a:r>
            <a:r>
              <a:rPr lang="en-US" sz="2800" dirty="0" smtClean="0"/>
              <a:t> Hernandez and Alex </a:t>
            </a:r>
            <a:r>
              <a:rPr lang="en-US" sz="2800" dirty="0" err="1" smtClean="0"/>
              <a:t>Grutter</a:t>
            </a:r>
            <a:r>
              <a:rPr lang="en-US" sz="2800" dirty="0" smtClean="0"/>
              <a:t> for organizing NCNR Summer School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12089" y="6321778"/>
            <a:ext cx="963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Additional thanks to all staff and scientists at NCNR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30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867" y="270933"/>
            <a:ext cx="9827156" cy="87206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044" y="872067"/>
            <a:ext cx="5309401" cy="3301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1.) How does MACS work?</a:t>
            </a:r>
          </a:p>
          <a:p>
            <a:r>
              <a:rPr lang="en-US" sz="3200" dirty="0" smtClean="0"/>
              <a:t>2.) </a:t>
            </a:r>
            <a:r>
              <a:rPr lang="en-US" sz="3200" dirty="0" err="1" smtClean="0"/>
              <a:t>CuPzN</a:t>
            </a:r>
            <a:r>
              <a:rPr lang="en-US" sz="3200" dirty="0" smtClean="0"/>
              <a:t> </a:t>
            </a:r>
            <a:r>
              <a:rPr lang="en-US" sz="3200" dirty="0" smtClean="0"/>
              <a:t>and </a:t>
            </a:r>
            <a:r>
              <a:rPr lang="en-US" sz="3200" dirty="0" err="1" smtClean="0"/>
              <a:t>spinons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3.) Analysis and Results</a:t>
            </a:r>
            <a:endParaRPr lang="en-US" sz="3200" dirty="0"/>
          </a:p>
        </p:txBody>
      </p:sp>
      <p:pic>
        <p:nvPicPr>
          <p:cNvPr id="3074" name="Picture 2" descr="Image result for MACS nc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70" y="2641070"/>
            <a:ext cx="6320030" cy="42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743165"/>
          </a:xfrm>
        </p:spPr>
        <p:txBody>
          <a:bodyPr>
            <a:noAutofit/>
          </a:bodyPr>
          <a:lstStyle/>
          <a:p>
            <a:r>
              <a:rPr lang="en-US" sz="4400" dirty="0" smtClean="0"/>
              <a:t>MACS</a:t>
            </a:r>
            <a:endParaRPr lang="en-US" sz="4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54" y="848974"/>
            <a:ext cx="11181746" cy="35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334" y="4704611"/>
            <a:ext cx="587586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Highest </a:t>
            </a:r>
            <a:r>
              <a:rPr lang="en-US" sz="2800" dirty="0"/>
              <a:t>f</a:t>
            </a:r>
            <a:r>
              <a:rPr lang="en-US" sz="2800" dirty="0" smtClean="0"/>
              <a:t>lux cold </a:t>
            </a:r>
            <a:r>
              <a:rPr lang="en-US" sz="2800" dirty="0"/>
              <a:t>s</a:t>
            </a:r>
            <a:r>
              <a:rPr lang="en-US" sz="2800" dirty="0" smtClean="0"/>
              <a:t>ource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Incident Energy Range: 2.2-20 </a:t>
            </a:r>
            <a:r>
              <a:rPr lang="en-US" sz="2800" dirty="0" err="1" smtClean="0"/>
              <a:t>meV</a:t>
            </a:r>
            <a:r>
              <a:rPr lang="en-US" sz="2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798144"/>
              </p:ext>
            </p:extLst>
          </p:nvPr>
        </p:nvGraphicFramePr>
        <p:xfrm>
          <a:off x="6729200" y="4450582"/>
          <a:ext cx="5462800" cy="112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4" imgW="2387600" imgH="381000" progId="">
                  <p:embed/>
                </p:oleObj>
              </mc:Choice>
              <mc:Fallback>
                <p:oleObj name="Equation" r:id="rId4" imgW="2387600" imgH="38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200" y="4450582"/>
                        <a:ext cx="5462800" cy="1128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200" y="5545412"/>
            <a:ext cx="4311333" cy="6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917" y="-279800"/>
            <a:ext cx="10018713" cy="1752599"/>
          </a:xfrm>
        </p:spPr>
        <p:txBody>
          <a:bodyPr/>
          <a:lstStyle/>
          <a:p>
            <a:r>
              <a:rPr lang="en-US" dirty="0" smtClean="0"/>
              <a:t>Double Analyzer/Detector Array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3" y="2421466"/>
            <a:ext cx="3696697" cy="2464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827"/>
          <a:stretch/>
        </p:blipFill>
        <p:spPr>
          <a:xfrm>
            <a:off x="588925" y="2649880"/>
            <a:ext cx="5172806" cy="4208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391" y="896803"/>
            <a:ext cx="11017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20 Detectors -- 8 degrees apart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Vertically focusing analyzers choose </a:t>
            </a:r>
            <a:r>
              <a:rPr lang="en-US" sz="2800" dirty="0" err="1" smtClean="0"/>
              <a:t>Kf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 types of detectors for each channel, diffraction and spectroscopic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33" y="4885930"/>
            <a:ext cx="3783492" cy="197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8636000" y="5300133"/>
            <a:ext cx="1947333" cy="5249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060267" y="4753940"/>
            <a:ext cx="2641600" cy="83812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01867" y="4443086"/>
            <a:ext cx="149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Diff. Detector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583333" y="5017575"/>
            <a:ext cx="187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Spec.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1" y="1"/>
            <a:ext cx="10018713" cy="6019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Monochromator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10" y="601974"/>
            <a:ext cx="7446990" cy="625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57"/>
          <p:cNvCxnSpPr>
            <a:cxnSpLocks noChangeShapeType="1"/>
          </p:cNvCxnSpPr>
          <p:nvPr/>
        </p:nvCxnSpPr>
        <p:spPr bwMode="auto">
          <a:xfrm>
            <a:off x="3276600" y="3044187"/>
            <a:ext cx="70334" cy="6116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98506" y="718180"/>
            <a:ext cx="4646504" cy="6023613"/>
            <a:chOff x="0" y="834386"/>
            <a:chExt cx="4646504" cy="60236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7" t="14745" r="7629" b="9525"/>
            <a:stretch>
              <a:fillRect/>
            </a:stretch>
          </p:blipFill>
          <p:spPr bwMode="auto">
            <a:xfrm>
              <a:off x="0" y="834386"/>
              <a:ext cx="4646504" cy="602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49"/>
            <p:cNvCxnSpPr>
              <a:cxnSpLocks noChangeShapeType="1"/>
            </p:cNvCxnSpPr>
            <p:nvPr/>
          </p:nvCxnSpPr>
          <p:spPr bwMode="auto">
            <a:xfrm>
              <a:off x="3733801" y="1672587"/>
              <a:ext cx="64" cy="2457002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TextBox 52"/>
            <p:cNvSpPr txBox="1">
              <a:spLocks noChangeArrowheads="1"/>
            </p:cNvSpPr>
            <p:nvPr/>
          </p:nvSpPr>
          <p:spPr bwMode="auto">
            <a:xfrm rot="5400000">
              <a:off x="3555517" y="2809720"/>
              <a:ext cx="1079891" cy="47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sz="2400" b="1">
                  <a:solidFill>
                    <a:schemeClr val="bg1"/>
                  </a:solidFill>
                  <a:latin typeface="Times New Roman" charset="0"/>
                </a:rPr>
                <a:t>45 cm </a:t>
              </a:r>
            </a:p>
          </p:txBody>
        </p:sp>
        <p:sp>
          <p:nvSpPr>
            <p:cNvPr id="12" name="TextBox 62"/>
            <p:cNvSpPr txBox="1">
              <a:spLocks noChangeArrowheads="1"/>
            </p:cNvSpPr>
            <p:nvPr/>
          </p:nvSpPr>
          <p:spPr bwMode="auto">
            <a:xfrm rot="324420">
              <a:off x="1768970" y="3001926"/>
              <a:ext cx="1230152" cy="54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sz="2800" b="1">
                  <a:solidFill>
                    <a:srgbClr val="FFFF00"/>
                  </a:solidFill>
                  <a:latin typeface="Times New Roman" charset="0"/>
                </a:rPr>
                <a:t>35 cm </a:t>
              </a:r>
            </a:p>
          </p:txBody>
        </p:sp>
        <p:cxnSp>
          <p:nvCxnSpPr>
            <p:cNvPr id="14" name="Straight Arrow Connector 57"/>
            <p:cNvCxnSpPr>
              <a:cxnSpLocks noChangeShapeType="1"/>
            </p:cNvCxnSpPr>
            <p:nvPr/>
          </p:nvCxnSpPr>
          <p:spPr bwMode="auto">
            <a:xfrm rot="10800000">
              <a:off x="1594334" y="2906368"/>
              <a:ext cx="1752600" cy="152400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603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538"/>
            <a:ext cx="8229600" cy="1143000"/>
          </a:xfrm>
        </p:spPr>
        <p:txBody>
          <a:bodyPr/>
          <a:lstStyle/>
          <a:p>
            <a:r>
              <a:rPr lang="en-US" dirty="0" smtClean="0"/>
              <a:t>Crystal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71447" y="1331487"/>
            <a:ext cx="3946419" cy="52645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err="1"/>
              <a:t>CuPzN</a:t>
            </a:r>
            <a:r>
              <a:rPr lang="en-US" sz="2800" dirty="0"/>
              <a:t> (Cu(C</a:t>
            </a:r>
            <a:r>
              <a:rPr lang="en-US" sz="2800" baseline="-25000" dirty="0"/>
              <a:t>4</a:t>
            </a:r>
            <a:r>
              <a:rPr lang="en-US" sz="2800" dirty="0"/>
              <a:t>H</a:t>
            </a:r>
            <a:r>
              <a:rPr lang="en-US" sz="2800" baseline="-25000" dirty="0"/>
              <a:t>4</a:t>
            </a:r>
            <a:r>
              <a:rPr lang="en-US" sz="2800" dirty="0"/>
              <a:t>N</a:t>
            </a:r>
            <a:r>
              <a:rPr lang="en-US" sz="2800" baseline="-25000" dirty="0"/>
              <a:t>2</a:t>
            </a:r>
            <a:r>
              <a:rPr lang="en-US" sz="2800" dirty="0"/>
              <a:t>)(NO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From heat capacity measurements: magnetic interactions are antiferromagnetic  J=-</a:t>
            </a:r>
            <a:r>
              <a:rPr lang="en-US" sz="2800" dirty="0" smtClean="0"/>
              <a:t>0.9 </a:t>
            </a:r>
            <a:r>
              <a:rPr lang="en-US" sz="2800" dirty="0" err="1" smtClean="0"/>
              <a:t>meV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Pyrazine provides means of </a:t>
            </a:r>
            <a:r>
              <a:rPr lang="en-US" sz="2800" dirty="0" err="1"/>
              <a:t>superexchange</a:t>
            </a:r>
            <a:r>
              <a:rPr lang="en-US" sz="2800" dirty="0"/>
              <a:t>, so magnetic dynamics are expected to be highly one-dimensional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Small sample mass used (73mg), due to high flux on MACS this is possible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30" y="1331487"/>
            <a:ext cx="555289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 rot="152201" flipH="1">
            <a:off x="2798696" y="3875381"/>
            <a:ext cx="2687642" cy="342900"/>
          </a:xfrm>
          <a:prstGeom prst="leftArrow">
            <a:avLst>
              <a:gd name="adj1" fmla="val 50000"/>
              <a:gd name="adj2" fmla="val 6899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37775" y="6056132"/>
            <a:ext cx="489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H. </a:t>
            </a:r>
            <a:r>
              <a:rPr lang="en-US" sz="1400" dirty="0" err="1"/>
              <a:t>Kuehne</a:t>
            </a:r>
            <a:r>
              <a:rPr lang="en-US" sz="1400" dirty="0"/>
              <a:t> et al, Phys. Status Solidi B 247, 2010, DOI: 10.1002/pssb.200983077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25854" y="2608515"/>
            <a:ext cx="4648200" cy="632943"/>
            <a:chOff x="5029200" y="2497965"/>
            <a:chExt cx="4648200" cy="632943"/>
          </a:xfrm>
        </p:grpSpPr>
        <p:sp>
          <p:nvSpPr>
            <p:cNvPr id="12" name="Down Arrow 11"/>
            <p:cNvSpPr/>
            <p:nvPr/>
          </p:nvSpPr>
          <p:spPr>
            <a:xfrm>
              <a:off x="5029200" y="2514600"/>
              <a:ext cx="3048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7917287" y="2589190"/>
              <a:ext cx="3048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flipV="1">
              <a:off x="9372600" y="2559408"/>
              <a:ext cx="3048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 flipV="1">
              <a:off x="6477000" y="2497965"/>
              <a:ext cx="3048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r="28735"/>
          <a:stretch/>
        </p:blipFill>
        <p:spPr bwMode="auto">
          <a:xfrm>
            <a:off x="2941153" y="1057549"/>
            <a:ext cx="2776446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296" y="108397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Spinons</a:t>
            </a:r>
            <a:r>
              <a:rPr lang="en-US" dirty="0" smtClean="0"/>
              <a:t> and </a:t>
            </a:r>
            <a:r>
              <a:rPr lang="en-US" dirty="0" err="1" smtClean="0"/>
              <a:t>Magnons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396" y="816199"/>
            <a:ext cx="3962400" cy="165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Spin flip splits into two spin ½ domain walls which propagate along the chain – these are </a:t>
            </a:r>
            <a:r>
              <a:rPr lang="en-US" sz="2000" dirty="0" err="1"/>
              <a:t>spinons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94"/>
          <a:stretch/>
        </p:blipFill>
        <p:spPr bwMode="auto">
          <a:xfrm>
            <a:off x="1706764" y="1219202"/>
            <a:ext cx="4389236" cy="203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756652" y="381001"/>
            <a:ext cx="289461" cy="870396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1056" y="76200"/>
            <a:ext cx="2098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Incident neutron causes a spin to flip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775451" y="3419879"/>
                <a:ext cx="4320549" cy="33662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2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Classically: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𝐸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𝐽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𝑄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Quantum: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𝐸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𝐽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𝑄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err="1"/>
                  <a:t>Spinons</a:t>
                </a:r>
                <a:r>
                  <a:rPr lang="en-US" sz="2200" dirty="0"/>
                  <a:t> sum as: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𝐸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which results in a spin wave continuum</a:t>
                </a: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51" y="3419879"/>
                <a:ext cx="4320549" cy="3366214"/>
              </a:xfrm>
              <a:prstGeom prst="rect">
                <a:avLst/>
              </a:prstGeom>
              <a:blipFill rotWithShape="0">
                <a:blip r:embed="rId3"/>
                <a:stretch>
                  <a:fillRect l="-1834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b="15770"/>
          <a:stretch/>
        </p:blipFill>
        <p:spPr bwMode="auto">
          <a:xfrm>
            <a:off x="6208010" y="2238779"/>
            <a:ext cx="4333886" cy="381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67362" y="6053072"/>
            <a:ext cx="531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credits: S. </a:t>
            </a:r>
            <a:r>
              <a:rPr lang="en-US" sz="1400" dirty="0" err="1"/>
              <a:t>Nagler</a:t>
            </a:r>
            <a:r>
              <a:rPr lang="en-US" sz="1400" dirty="0"/>
              <a:t> et al, Phys. Rev. B 44, 1991, DOI: 10.1103/PhysRevB.44.12361 </a:t>
            </a:r>
          </a:p>
        </p:txBody>
      </p:sp>
    </p:spTree>
    <p:extLst>
      <p:ext uri="{BB962C8B-B14F-4D97-AF65-F5344CB8AC3E}">
        <p14:creationId xmlns:p14="http://schemas.microsoft.com/office/powerpoint/2010/main" val="17021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45083" y="285704"/>
                <a:ext cx="10575285" cy="676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Choosing parameters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=2.4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𝑚𝑒𝑉</m:t>
                    </m:r>
                  </m:oMath>
                </a14:m>
                <a:r>
                  <a:rPr lang="en-US" sz="2000" dirty="0" smtClean="0"/>
                  <a:t>  –  Best resolution (0.08 meV)</a:t>
                </a:r>
              </a:p>
              <a:p>
                <a:pPr marL="36576"/>
                <a:r>
                  <a:rPr lang="en-US" sz="2000" dirty="0" smtClean="0"/>
                  <a:t>                               </a:t>
                </a:r>
                <a:r>
                  <a:rPr lang="en-US" sz="2000" dirty="0" smtClean="0"/>
                  <a:t>       </a:t>
                </a:r>
                <a:r>
                  <a:rPr lang="en-US" sz="2000" dirty="0" smtClean="0"/>
                  <a:t>–  He3 absorption, monitor count efficiency,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 smtClean="0"/>
                  <a:t>, efficiency already known</a:t>
                </a:r>
              </a:p>
              <a:p>
                <a:pPr marL="36576"/>
                <a:endParaRPr lang="en-US" sz="2000" dirty="0" smtClean="0"/>
              </a:p>
              <a:p>
                <a:r>
                  <a:rPr lang="en-US" sz="2000" b="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≈2.8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𝑚𝑒𝑉</m:t>
                    </m:r>
                  </m:oMath>
                </a14:m>
                <a:r>
                  <a:rPr lang="en-US" sz="2000" dirty="0" smtClean="0"/>
                  <a:t> (From heat capacity measurements J</a:t>
                </a:r>
                <a:r>
                  <a:rPr lang="en-US" sz="2000" dirty="0" smtClean="0"/>
                  <a:t>=-0.9 </a:t>
                </a:r>
                <a:r>
                  <a:rPr lang="en-US" sz="2000" dirty="0" smtClean="0"/>
                  <a:t>meV)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=2.4 ~ 5.2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𝑚𝑒𝑉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Q: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3=−90</m:t>
                    </m:r>
                    <m:r>
                      <m:rPr>
                        <m:nor/>
                      </m:rPr>
                      <a:rPr lang="en-US" altLang="zh-CN" sz="2000" dirty="0" smtClean="0"/>
                      <m:t>°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 90</m:t>
                    </m:r>
                    <m:r>
                      <m:rPr>
                        <m:nor/>
                      </m:rPr>
                      <a:rPr lang="en-US" altLang="zh-CN" sz="2000" dirty="0"/>
                      <m:t>°</m:t>
                    </m:r>
                  </m:oMath>
                </a14:m>
                <a:r>
                  <a:rPr lang="en-US" altLang="zh-CN" sz="2000" dirty="0"/>
                  <a:t>;</a:t>
                </a:r>
                <a:r>
                  <a:rPr lang="en-US" altLang="zh-CN" sz="2000" dirty="0" smtClean="0"/>
                  <a:t> steps 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/>
                      <m:t>°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</a:endParaRPr>
              </a:p>
              <a:p>
                <a:endParaRPr lang="en-US" sz="20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step 0.8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/>
                      <m:t>°</m:t>
                    </m:r>
                  </m:oMath>
                </a14:m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r>
                  <a:rPr lang="en-US" sz="20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step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𝑚𝑒𝑉</m:t>
                    </m:r>
                  </m:oMath>
                </a14:m>
                <a:endParaRPr lang="en-US" altLang="zh-CN" sz="2000" dirty="0"/>
              </a:p>
              <a:p>
                <a:endParaRPr lang="en-US" dirty="0"/>
              </a:p>
              <a:p>
                <a:endParaRPr lang="en-US" sz="2400" dirty="0">
                  <a:solidFill>
                    <a:schemeClr val="accent1"/>
                  </a:solidFill>
                </a:endParaRPr>
              </a:p>
              <a:p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083" y="285704"/>
                <a:ext cx="10575285" cy="6762373"/>
              </a:xfrm>
              <a:prstGeom prst="rect">
                <a:avLst/>
              </a:prstGeom>
              <a:blipFill rotWithShape="0">
                <a:blip r:embed="rId2"/>
                <a:stretch>
                  <a:fillRect l="-1153" t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7" name="TextBox 376"/>
          <p:cNvSpPr txBox="1"/>
          <p:nvPr/>
        </p:nvSpPr>
        <p:spPr>
          <a:xfrm>
            <a:off x="4988474" y="5339471"/>
            <a:ext cx="665067" cy="311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 0 0)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9861" y="2217199"/>
            <a:ext cx="5357341" cy="4336763"/>
            <a:chOff x="5249861" y="2217199"/>
            <a:chExt cx="5357341" cy="4336763"/>
          </a:xfrm>
        </p:grpSpPr>
        <p:grpSp>
          <p:nvGrpSpPr>
            <p:cNvPr id="92" name="Group 91"/>
            <p:cNvGrpSpPr/>
            <p:nvPr/>
          </p:nvGrpSpPr>
          <p:grpSpPr>
            <a:xfrm rot="5400000">
              <a:off x="5906347" y="2261134"/>
              <a:ext cx="3123557" cy="4436529"/>
              <a:chOff x="294966" y="1359495"/>
              <a:chExt cx="8657303" cy="5252553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94966" y="3175615"/>
                <a:ext cx="8610596" cy="139390"/>
              </a:xfrm>
              <a:prstGeom prst="rect">
                <a:avLst/>
              </a:prstGeom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94966" y="2680319"/>
                <a:ext cx="8610596" cy="139390"/>
              </a:xfrm>
              <a:prstGeom prst="rect">
                <a:avLst/>
              </a:prstGeom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94969" y="1854808"/>
                <a:ext cx="8610593" cy="139390"/>
              </a:xfrm>
              <a:prstGeom prst="rect">
                <a:avLst/>
              </a:prstGeom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94966" y="1359495"/>
                <a:ext cx="8610593" cy="139390"/>
              </a:xfrm>
              <a:prstGeom prst="rect">
                <a:avLst/>
              </a:prstGeom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1664" y="5070570"/>
                <a:ext cx="8610604" cy="139390"/>
              </a:xfrm>
              <a:prstGeom prst="rect">
                <a:avLst/>
              </a:prstGeom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41666" y="4575274"/>
                <a:ext cx="8610603" cy="139390"/>
              </a:xfrm>
              <a:prstGeom prst="rect">
                <a:avLst/>
              </a:prstGeom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04793" y="6472658"/>
                <a:ext cx="8610602" cy="139390"/>
              </a:xfrm>
              <a:prstGeom prst="rect">
                <a:avLst/>
              </a:prstGeom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04793" y="5977357"/>
                <a:ext cx="8610602" cy="139390"/>
              </a:xfrm>
              <a:prstGeom prst="rect">
                <a:avLst/>
              </a:prstGeom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8" name="Group 377"/>
            <p:cNvGrpSpPr/>
            <p:nvPr/>
          </p:nvGrpSpPr>
          <p:grpSpPr>
            <a:xfrm rot="12880927">
              <a:off x="6204240" y="2217199"/>
              <a:ext cx="2535519" cy="2634258"/>
              <a:chOff x="2133600" y="1136650"/>
              <a:chExt cx="4443413" cy="4616450"/>
            </a:xfrm>
          </p:grpSpPr>
          <p:grpSp>
            <p:nvGrpSpPr>
              <p:cNvPr id="379" name="Group 378"/>
              <p:cNvGrpSpPr/>
              <p:nvPr/>
            </p:nvGrpSpPr>
            <p:grpSpPr>
              <a:xfrm>
                <a:off x="2286000" y="1136650"/>
                <a:ext cx="3733604" cy="3204282"/>
                <a:chOff x="2286000" y="1136650"/>
                <a:chExt cx="3733604" cy="3204282"/>
              </a:xfrm>
            </p:grpSpPr>
            <p:cxnSp>
              <p:nvCxnSpPr>
                <p:cNvPr id="381" name="Straight Arrow Connector 380"/>
                <p:cNvCxnSpPr/>
                <p:nvPr/>
              </p:nvCxnSpPr>
              <p:spPr>
                <a:xfrm flipH="1" flipV="1">
                  <a:off x="2286000" y="2673350"/>
                  <a:ext cx="2057400" cy="831850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Arrow Connector 381"/>
                <p:cNvCxnSpPr/>
                <p:nvPr/>
              </p:nvCxnSpPr>
              <p:spPr>
                <a:xfrm rot="480000" flipH="1" flipV="1">
                  <a:off x="2362200" y="2535238"/>
                  <a:ext cx="2057400" cy="830262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Arrow Connector 382"/>
                <p:cNvCxnSpPr/>
                <p:nvPr/>
              </p:nvCxnSpPr>
              <p:spPr>
                <a:xfrm rot="960000" flipH="1" flipV="1">
                  <a:off x="2460625" y="2406650"/>
                  <a:ext cx="2057400" cy="831850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Arrow Connector 383"/>
                <p:cNvCxnSpPr/>
                <p:nvPr/>
              </p:nvCxnSpPr>
              <p:spPr>
                <a:xfrm rot="1440000" flipH="1" flipV="1">
                  <a:off x="2559050" y="2287588"/>
                  <a:ext cx="2057400" cy="830262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385" name="Group 3"/>
                <p:cNvGrpSpPr>
                  <a:grpSpLocks/>
                </p:cNvGrpSpPr>
                <p:nvPr/>
              </p:nvGrpSpPr>
              <p:grpSpPr bwMode="auto">
                <a:xfrm rot="1920000">
                  <a:off x="2736850" y="1897063"/>
                  <a:ext cx="2330450" cy="1219200"/>
                  <a:chOff x="3488012" y="1456028"/>
                  <a:chExt cx="2331046" cy="1218073"/>
                </a:xfrm>
              </p:grpSpPr>
              <p:cxnSp>
                <p:nvCxnSpPr>
                  <p:cNvPr id="401" name="Straight Arrow Connector 400"/>
                  <p:cNvCxnSpPr/>
                  <p:nvPr/>
                </p:nvCxnSpPr>
                <p:spPr>
                  <a:xfrm flipH="1" flipV="1">
                    <a:off x="3486701" y="1842175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Arrow Connector 401"/>
                  <p:cNvCxnSpPr/>
                  <p:nvPr/>
                </p:nvCxnSpPr>
                <p:spPr>
                  <a:xfrm rot="480000" flipH="1" flipV="1">
                    <a:off x="3562626" y="1703148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Arrow Connector 402"/>
                  <p:cNvCxnSpPr/>
                  <p:nvPr/>
                </p:nvCxnSpPr>
                <p:spPr>
                  <a:xfrm rot="960000" flipH="1" flipV="1">
                    <a:off x="3661609" y="1574042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Arrow Connector 403"/>
                  <p:cNvCxnSpPr/>
                  <p:nvPr/>
                </p:nvCxnSpPr>
                <p:spPr>
                  <a:xfrm rot="1440000" flipH="1" flipV="1">
                    <a:off x="3760255" y="1456368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6" name="Group 4"/>
                <p:cNvGrpSpPr>
                  <a:grpSpLocks/>
                </p:cNvGrpSpPr>
                <p:nvPr/>
              </p:nvGrpSpPr>
              <p:grpSpPr bwMode="auto">
                <a:xfrm rot="3840000">
                  <a:off x="3402807" y="1723231"/>
                  <a:ext cx="2781300" cy="1608137"/>
                  <a:chOff x="5123098" y="1183881"/>
                  <a:chExt cx="2781483" cy="1607741"/>
                </a:xfrm>
              </p:grpSpPr>
              <p:cxnSp>
                <p:nvCxnSpPr>
                  <p:cNvPr id="392" name="Straight Arrow Connector 391"/>
                  <p:cNvCxnSpPr/>
                  <p:nvPr/>
                </p:nvCxnSpPr>
                <p:spPr>
                  <a:xfrm flipH="1" flipV="1">
                    <a:off x="5122874" y="1959509"/>
                    <a:ext cx="2057535" cy="831645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Arrow Connector 392"/>
                  <p:cNvCxnSpPr/>
                  <p:nvPr/>
                </p:nvCxnSpPr>
                <p:spPr>
                  <a:xfrm rot="480000" flipH="1" flipV="1">
                    <a:off x="5198561" y="1823273"/>
                    <a:ext cx="2057535" cy="830058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Arrow Connector 393"/>
                  <p:cNvCxnSpPr/>
                  <p:nvPr/>
                </p:nvCxnSpPr>
                <p:spPr>
                  <a:xfrm rot="960000" flipH="1" flipV="1">
                    <a:off x="5296695" y="1694539"/>
                    <a:ext cx="2057535" cy="830058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Arrow Connector 394"/>
                  <p:cNvCxnSpPr/>
                  <p:nvPr/>
                </p:nvCxnSpPr>
                <p:spPr>
                  <a:xfrm rot="1440000" flipH="1" flipV="1">
                    <a:off x="5395630" y="1575024"/>
                    <a:ext cx="2057535" cy="830059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6" name="Group 32"/>
                  <p:cNvGrpSpPr>
                    <a:grpSpLocks/>
                  </p:cNvGrpSpPr>
                  <p:nvPr/>
                </p:nvGrpSpPr>
                <p:grpSpPr bwMode="auto">
                  <a:xfrm rot="1920000">
                    <a:off x="5573535" y="1183881"/>
                    <a:ext cx="2331046" cy="1218073"/>
                    <a:chOff x="3488012" y="1456028"/>
                    <a:chExt cx="2331046" cy="1218073"/>
                  </a:xfrm>
                </p:grpSpPr>
                <p:cxnSp>
                  <p:nvCxnSpPr>
                    <p:cNvPr id="397" name="Straight Arrow Connector 396"/>
                    <p:cNvCxnSpPr/>
                    <p:nvPr/>
                  </p:nvCxnSpPr>
                  <p:spPr>
                    <a:xfrm flipH="1" flipV="1">
                      <a:off x="3486208" y="1845762"/>
                      <a:ext cx="2057535" cy="830058"/>
                    </a:xfrm>
                    <a:prstGeom prst="straightConnector1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8" name="Straight Arrow Connector 397"/>
                    <p:cNvCxnSpPr/>
                    <p:nvPr/>
                  </p:nvCxnSpPr>
                  <p:spPr>
                    <a:xfrm rot="480000" flipH="1" flipV="1">
                      <a:off x="3562432" y="1705296"/>
                      <a:ext cx="2057535" cy="830059"/>
                    </a:xfrm>
                    <a:prstGeom prst="straightConnector1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Straight Arrow Connector 398"/>
                    <p:cNvCxnSpPr/>
                    <p:nvPr/>
                  </p:nvCxnSpPr>
                  <p:spPr>
                    <a:xfrm rot="960000" flipH="1" flipV="1">
                      <a:off x="3660593" y="1575299"/>
                      <a:ext cx="2057535" cy="831645"/>
                    </a:xfrm>
                    <a:prstGeom prst="straightConnector1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Arrow Connector 399"/>
                    <p:cNvCxnSpPr/>
                    <p:nvPr/>
                  </p:nvCxnSpPr>
                  <p:spPr>
                    <a:xfrm rot="1440000" flipH="1" flipV="1">
                      <a:off x="3759914" y="1457936"/>
                      <a:ext cx="2057535" cy="830059"/>
                    </a:xfrm>
                    <a:prstGeom prst="straightConnector1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87" name="Group 38"/>
                <p:cNvGrpSpPr>
                  <a:grpSpLocks/>
                </p:cNvGrpSpPr>
                <p:nvPr/>
              </p:nvGrpSpPr>
              <p:grpSpPr bwMode="auto">
                <a:xfrm rot="7800000">
                  <a:off x="4244269" y="2565597"/>
                  <a:ext cx="2330277" cy="1220393"/>
                  <a:chOff x="3487999" y="1456549"/>
                  <a:chExt cx="2330873" cy="1219265"/>
                </a:xfrm>
              </p:grpSpPr>
              <p:cxnSp>
                <p:nvCxnSpPr>
                  <p:cNvPr id="388" name="Straight Arrow Connector 387"/>
                  <p:cNvCxnSpPr/>
                  <p:nvPr/>
                </p:nvCxnSpPr>
                <p:spPr>
                  <a:xfrm flipH="1" flipV="1">
                    <a:off x="3487999" y="1844733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Arrow Connector 388"/>
                  <p:cNvCxnSpPr/>
                  <p:nvPr/>
                </p:nvCxnSpPr>
                <p:spPr>
                  <a:xfrm rot="480000" flipH="1" flipV="1">
                    <a:off x="3564576" y="1703948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Arrow Connector 389"/>
                  <p:cNvCxnSpPr/>
                  <p:nvPr/>
                </p:nvCxnSpPr>
                <p:spPr>
                  <a:xfrm rot="960000" flipH="1" flipV="1">
                    <a:off x="3662545" y="1576289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Arrow Connector 390"/>
                  <p:cNvCxnSpPr/>
                  <p:nvPr/>
                </p:nvCxnSpPr>
                <p:spPr>
                  <a:xfrm rot="1440000" flipH="1" flipV="1">
                    <a:off x="3760948" y="1456550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0" name="Arc 379"/>
              <p:cNvSpPr/>
              <p:nvPr/>
            </p:nvSpPr>
            <p:spPr>
              <a:xfrm>
                <a:off x="2133600" y="1265238"/>
                <a:ext cx="4443413" cy="4487862"/>
              </a:xfrm>
              <a:prstGeom prst="arc">
                <a:avLst>
                  <a:gd name="adj1" fmla="val 12114331"/>
                  <a:gd name="adj2" fmla="val 2136862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 rot="18300000">
              <a:off x="8022313" y="3969074"/>
              <a:ext cx="2535519" cy="2634258"/>
              <a:chOff x="2133600" y="1136650"/>
              <a:chExt cx="4443413" cy="4616450"/>
            </a:xfrm>
          </p:grpSpPr>
          <p:grpSp>
            <p:nvGrpSpPr>
              <p:cNvPr id="406" name="Group 405"/>
              <p:cNvGrpSpPr/>
              <p:nvPr/>
            </p:nvGrpSpPr>
            <p:grpSpPr>
              <a:xfrm>
                <a:off x="2286000" y="1136650"/>
                <a:ext cx="3733603" cy="3204283"/>
                <a:chOff x="2286000" y="1136650"/>
                <a:chExt cx="3733603" cy="3204283"/>
              </a:xfrm>
            </p:grpSpPr>
            <p:cxnSp>
              <p:nvCxnSpPr>
                <p:cNvPr id="408" name="Straight Arrow Connector 407"/>
                <p:cNvCxnSpPr/>
                <p:nvPr/>
              </p:nvCxnSpPr>
              <p:spPr>
                <a:xfrm flipH="1" flipV="1">
                  <a:off x="2286000" y="2673350"/>
                  <a:ext cx="2057400" cy="831850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Arrow Connector 408"/>
                <p:cNvCxnSpPr/>
                <p:nvPr/>
              </p:nvCxnSpPr>
              <p:spPr>
                <a:xfrm rot="480000" flipH="1" flipV="1">
                  <a:off x="2362200" y="2535238"/>
                  <a:ext cx="2057400" cy="830262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Arrow Connector 409"/>
                <p:cNvCxnSpPr/>
                <p:nvPr/>
              </p:nvCxnSpPr>
              <p:spPr>
                <a:xfrm rot="960000" flipH="1" flipV="1">
                  <a:off x="2460625" y="2406650"/>
                  <a:ext cx="2057400" cy="831850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Arrow Connector 410"/>
                <p:cNvCxnSpPr/>
                <p:nvPr/>
              </p:nvCxnSpPr>
              <p:spPr>
                <a:xfrm rot="1440000" flipH="1" flipV="1">
                  <a:off x="2559050" y="2287588"/>
                  <a:ext cx="2057400" cy="830262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412" name="Group 3"/>
                <p:cNvGrpSpPr>
                  <a:grpSpLocks/>
                </p:cNvGrpSpPr>
                <p:nvPr/>
              </p:nvGrpSpPr>
              <p:grpSpPr bwMode="auto">
                <a:xfrm rot="1920000">
                  <a:off x="2736850" y="1897063"/>
                  <a:ext cx="2330450" cy="1219200"/>
                  <a:chOff x="3488012" y="1456028"/>
                  <a:chExt cx="2331046" cy="1218073"/>
                </a:xfrm>
              </p:grpSpPr>
              <p:cxnSp>
                <p:nvCxnSpPr>
                  <p:cNvPr id="428" name="Straight Arrow Connector 427"/>
                  <p:cNvCxnSpPr/>
                  <p:nvPr/>
                </p:nvCxnSpPr>
                <p:spPr>
                  <a:xfrm flipH="1" flipV="1">
                    <a:off x="3486701" y="1842175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Arrow Connector 428"/>
                  <p:cNvCxnSpPr/>
                  <p:nvPr/>
                </p:nvCxnSpPr>
                <p:spPr>
                  <a:xfrm rot="480000" flipH="1" flipV="1">
                    <a:off x="3562626" y="1703148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Arrow Connector 429"/>
                  <p:cNvCxnSpPr/>
                  <p:nvPr/>
                </p:nvCxnSpPr>
                <p:spPr>
                  <a:xfrm rot="960000" flipH="1" flipV="1">
                    <a:off x="3661609" y="1574042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Arrow Connector 430"/>
                  <p:cNvCxnSpPr/>
                  <p:nvPr/>
                </p:nvCxnSpPr>
                <p:spPr>
                  <a:xfrm rot="1440000" flipH="1" flipV="1">
                    <a:off x="3760255" y="1456368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Group 4"/>
                <p:cNvGrpSpPr>
                  <a:grpSpLocks/>
                </p:cNvGrpSpPr>
                <p:nvPr/>
              </p:nvGrpSpPr>
              <p:grpSpPr bwMode="auto">
                <a:xfrm rot="3840000">
                  <a:off x="3402807" y="1723231"/>
                  <a:ext cx="2781300" cy="1608137"/>
                  <a:chOff x="5123098" y="1183881"/>
                  <a:chExt cx="2781483" cy="1607741"/>
                </a:xfrm>
              </p:grpSpPr>
              <p:cxnSp>
                <p:nvCxnSpPr>
                  <p:cNvPr id="419" name="Straight Arrow Connector 418"/>
                  <p:cNvCxnSpPr/>
                  <p:nvPr/>
                </p:nvCxnSpPr>
                <p:spPr>
                  <a:xfrm flipH="1" flipV="1">
                    <a:off x="5122874" y="1959509"/>
                    <a:ext cx="2057535" cy="831645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Arrow Connector 419"/>
                  <p:cNvCxnSpPr/>
                  <p:nvPr/>
                </p:nvCxnSpPr>
                <p:spPr>
                  <a:xfrm rot="480000" flipH="1" flipV="1">
                    <a:off x="5198561" y="1823273"/>
                    <a:ext cx="2057535" cy="830058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Arrow Connector 420"/>
                  <p:cNvCxnSpPr/>
                  <p:nvPr/>
                </p:nvCxnSpPr>
                <p:spPr>
                  <a:xfrm rot="960000" flipH="1" flipV="1">
                    <a:off x="5296695" y="1694539"/>
                    <a:ext cx="2057535" cy="830058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Arrow Connector 421"/>
                  <p:cNvCxnSpPr/>
                  <p:nvPr/>
                </p:nvCxnSpPr>
                <p:spPr>
                  <a:xfrm rot="1440000" flipH="1" flipV="1">
                    <a:off x="5395630" y="1575024"/>
                    <a:ext cx="2057535" cy="830059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23" name="Group 32"/>
                  <p:cNvGrpSpPr>
                    <a:grpSpLocks/>
                  </p:cNvGrpSpPr>
                  <p:nvPr/>
                </p:nvGrpSpPr>
                <p:grpSpPr bwMode="auto">
                  <a:xfrm rot="1920000">
                    <a:off x="5573535" y="1183881"/>
                    <a:ext cx="2331046" cy="1218073"/>
                    <a:chOff x="3488012" y="1456028"/>
                    <a:chExt cx="2331046" cy="1218073"/>
                  </a:xfrm>
                </p:grpSpPr>
                <p:cxnSp>
                  <p:nvCxnSpPr>
                    <p:cNvPr id="424" name="Straight Arrow Connector 423"/>
                    <p:cNvCxnSpPr/>
                    <p:nvPr/>
                  </p:nvCxnSpPr>
                  <p:spPr>
                    <a:xfrm flipH="1" flipV="1">
                      <a:off x="3486208" y="1845762"/>
                      <a:ext cx="2057535" cy="830058"/>
                    </a:xfrm>
                    <a:prstGeom prst="straightConnector1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5" name="Straight Arrow Connector 424"/>
                    <p:cNvCxnSpPr/>
                    <p:nvPr/>
                  </p:nvCxnSpPr>
                  <p:spPr>
                    <a:xfrm rot="480000" flipH="1" flipV="1">
                      <a:off x="3562432" y="1705296"/>
                      <a:ext cx="2057535" cy="830059"/>
                    </a:xfrm>
                    <a:prstGeom prst="straightConnector1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Straight Arrow Connector 425"/>
                    <p:cNvCxnSpPr/>
                    <p:nvPr/>
                  </p:nvCxnSpPr>
                  <p:spPr>
                    <a:xfrm rot="960000" flipH="1" flipV="1">
                      <a:off x="3660593" y="1575299"/>
                      <a:ext cx="2057535" cy="831645"/>
                    </a:xfrm>
                    <a:prstGeom prst="straightConnector1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7" name="Straight Arrow Connector 426"/>
                    <p:cNvCxnSpPr/>
                    <p:nvPr/>
                  </p:nvCxnSpPr>
                  <p:spPr>
                    <a:xfrm rot="1440000" flipH="1" flipV="1">
                      <a:off x="3759914" y="1457936"/>
                      <a:ext cx="2057535" cy="830059"/>
                    </a:xfrm>
                    <a:prstGeom prst="straightConnector1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14" name="Group 38"/>
                <p:cNvGrpSpPr>
                  <a:grpSpLocks/>
                </p:cNvGrpSpPr>
                <p:nvPr/>
              </p:nvGrpSpPr>
              <p:grpSpPr bwMode="auto">
                <a:xfrm rot="7800000">
                  <a:off x="4244267" y="2565598"/>
                  <a:ext cx="2330279" cy="1220392"/>
                  <a:chOff x="3487999" y="1456550"/>
                  <a:chExt cx="2330875" cy="1219264"/>
                </a:xfrm>
              </p:grpSpPr>
              <p:cxnSp>
                <p:nvCxnSpPr>
                  <p:cNvPr id="415" name="Straight Arrow Connector 414"/>
                  <p:cNvCxnSpPr/>
                  <p:nvPr/>
                </p:nvCxnSpPr>
                <p:spPr>
                  <a:xfrm flipH="1" flipV="1">
                    <a:off x="3487999" y="1844733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Arrow Connector 415"/>
                  <p:cNvCxnSpPr/>
                  <p:nvPr/>
                </p:nvCxnSpPr>
                <p:spPr>
                  <a:xfrm rot="480000" flipH="1" flipV="1">
                    <a:off x="3564576" y="1703948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7" name="Straight Arrow Connector 416"/>
                  <p:cNvCxnSpPr/>
                  <p:nvPr/>
                </p:nvCxnSpPr>
                <p:spPr>
                  <a:xfrm rot="960000" flipH="1" flipV="1">
                    <a:off x="3662545" y="1576289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Arrow Connector 417"/>
                  <p:cNvCxnSpPr/>
                  <p:nvPr/>
                </p:nvCxnSpPr>
                <p:spPr>
                  <a:xfrm rot="1440000" flipH="1" flipV="1">
                    <a:off x="3760948" y="1456550"/>
                    <a:ext cx="2057926" cy="831081"/>
                  </a:xfrm>
                  <a:prstGeom prst="straightConnector1">
                    <a:avLst/>
                  </a:prstGeom>
                  <a:ln>
                    <a:headEnd type="arrow"/>
                    <a:tailEnd type="non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7" name="Arc 406"/>
              <p:cNvSpPr/>
              <p:nvPr/>
            </p:nvSpPr>
            <p:spPr>
              <a:xfrm>
                <a:off x="2133600" y="1265238"/>
                <a:ext cx="4443413" cy="4487862"/>
              </a:xfrm>
              <a:prstGeom prst="arc">
                <a:avLst>
                  <a:gd name="adj1" fmla="val 12114331"/>
                  <a:gd name="adj2" fmla="val 2136862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432" name="Oval 431"/>
          <p:cNvSpPr/>
          <p:nvPr/>
        </p:nvSpPr>
        <p:spPr>
          <a:xfrm>
            <a:off x="6919088" y="4781915"/>
            <a:ext cx="1129795" cy="1088537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TextBox 516"/>
          <p:cNvSpPr txBox="1"/>
          <p:nvPr/>
        </p:nvSpPr>
        <p:spPr>
          <a:xfrm rot="16200000">
            <a:off x="7418552" y="3030240"/>
            <a:ext cx="650174" cy="311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 k </a:t>
            </a:r>
            <a:r>
              <a:rPr lang="en-US" dirty="0"/>
              <a:t>0)</a:t>
            </a:r>
          </a:p>
        </p:txBody>
      </p:sp>
      <p:sp>
        <p:nvSpPr>
          <p:cNvPr id="519" name="TextBox 518"/>
          <p:cNvSpPr txBox="1"/>
          <p:nvPr/>
        </p:nvSpPr>
        <p:spPr>
          <a:xfrm>
            <a:off x="8593629" y="3687563"/>
            <a:ext cx="1041034" cy="31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=90°</a:t>
            </a:r>
            <a:endParaRPr lang="en-US" dirty="0"/>
          </a:p>
        </p:txBody>
      </p:sp>
      <p:sp>
        <p:nvSpPr>
          <p:cNvPr id="520" name="TextBox 519"/>
          <p:cNvSpPr txBox="1"/>
          <p:nvPr/>
        </p:nvSpPr>
        <p:spPr>
          <a:xfrm>
            <a:off x="6128136" y="4467562"/>
            <a:ext cx="1041034" cy="31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=0</a:t>
            </a:r>
          </a:p>
        </p:txBody>
      </p:sp>
      <p:cxnSp>
        <p:nvCxnSpPr>
          <p:cNvPr id="473" name="Straight Connector 472"/>
          <p:cNvCxnSpPr/>
          <p:nvPr/>
        </p:nvCxnSpPr>
        <p:spPr>
          <a:xfrm flipH="1">
            <a:off x="5154977" y="5291110"/>
            <a:ext cx="489149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>
            <a:off x="7482923" y="2905849"/>
            <a:ext cx="0" cy="3135319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矩形 131"/>
          <p:cNvSpPr/>
          <p:nvPr/>
        </p:nvSpPr>
        <p:spPr>
          <a:xfrm>
            <a:off x="9650122" y="6553963"/>
            <a:ext cx="237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i="1" dirty="0" smtClean="0"/>
              <a:t>ncnr </a:t>
            </a:r>
            <a:r>
              <a:rPr lang="en-US" altLang="zh-CN" sz="1200" i="1" dirty="0" smtClean="0"/>
              <a:t>summer school</a:t>
            </a:r>
            <a:r>
              <a:rPr lang="zh-CN" altLang="en-US" sz="1200" i="1" dirty="0" smtClean="0"/>
              <a:t> macs </a:t>
            </a:r>
            <a:r>
              <a:rPr lang="en-US" altLang="zh-CN" sz="1200" i="1" dirty="0" smtClean="0"/>
              <a:t>handout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175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1285" y="92399"/>
            <a:ext cx="66164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accent1"/>
                </a:solidFill>
              </a:rPr>
              <a:t>Filter: </a:t>
            </a:r>
            <a:r>
              <a:rPr lang="en-US" sz="2800" dirty="0" smtClean="0"/>
              <a:t>To eliminate higher order neutrons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000" dirty="0"/>
              <a:t> </a:t>
            </a:r>
            <a:r>
              <a:rPr lang="en-US" sz="2000" dirty="0" smtClean="0"/>
              <a:t>               Be </a:t>
            </a:r>
            <a:r>
              <a:rPr lang="en-US" sz="2000" dirty="0"/>
              <a:t>– </a:t>
            </a:r>
            <a:r>
              <a:rPr lang="en-US" sz="2000" dirty="0" smtClean="0"/>
              <a:t>Cutoff </a:t>
            </a:r>
            <a:r>
              <a:rPr lang="en-US" sz="2000" dirty="0"/>
              <a:t>at 5 meV (.404 nm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~</a:t>
            </a:r>
            <a:r>
              <a:rPr lang="en-US" sz="2000" dirty="0"/>
              <a:t>75% transmission below 5 </a:t>
            </a:r>
            <a:r>
              <a:rPr lang="en-US" sz="2000" dirty="0" smtClean="0"/>
              <a:t>meV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~</a:t>
            </a:r>
            <a:r>
              <a:rPr lang="en-US" sz="2000" dirty="0"/>
              <a:t>20% transmission between 5 - 7 </a:t>
            </a:r>
            <a:r>
              <a:rPr lang="en-US" sz="2000" dirty="0" smtClean="0"/>
              <a:t>meV</a:t>
            </a:r>
            <a:endParaRPr lang="en-US" sz="2000" dirty="0"/>
          </a:p>
          <a:p>
            <a:r>
              <a:rPr lang="en-US" sz="2000" dirty="0"/>
              <a:t>               </a:t>
            </a:r>
            <a:r>
              <a:rPr lang="en-US" sz="2000" dirty="0" smtClean="0"/>
              <a:t> </a:t>
            </a:r>
            <a:r>
              <a:rPr lang="en-US" sz="2000" dirty="0" err="1" smtClean="0"/>
              <a:t>BeO</a:t>
            </a:r>
            <a:r>
              <a:rPr lang="en-US" sz="2000" dirty="0" smtClean="0"/>
              <a:t> – Cutoff at 3.7 meV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	         ~ 60% Transmission below 3.7meV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</a:t>
            </a:r>
            <a:r>
              <a:rPr lang="en-US" sz="2000" dirty="0" smtClean="0">
                <a:solidFill>
                  <a:schemeClr val="accent1"/>
                </a:solidFill>
              </a:rPr>
              <a:t>Be filter </a:t>
            </a:r>
            <a:r>
              <a:rPr lang="en-US" sz="2000" dirty="0" smtClean="0"/>
              <a:t>for both incident and scattered beam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                        </a:t>
            </a:r>
            <a:r>
              <a:rPr lang="en-US" altLang="zh-CN" sz="2000" dirty="0" smtClean="0"/>
              <a:t>– Better transmission and energy range</a:t>
            </a:r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000" dirty="0"/>
          </a:p>
        </p:txBody>
      </p:sp>
      <p:pic>
        <p:nvPicPr>
          <p:cNvPr id="11" name="Picture 4" descr="https://www.ncnr.nist.gov/instruments/macs/EivsFWHM_r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72" y="3681845"/>
            <a:ext cx="4374247" cy="33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720082" y="707187"/>
            <a:ext cx="3637733" cy="3153639"/>
            <a:chOff x="591795" y="2333295"/>
            <a:chExt cx="3637733" cy="31536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469"/>
            <a:stretch/>
          </p:blipFill>
          <p:spPr>
            <a:xfrm>
              <a:off x="592899" y="2333295"/>
              <a:ext cx="3636629" cy="281825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2167777" y="4918618"/>
              <a:ext cx="206803" cy="2340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40151" y="5111093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meV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411069" y="4745879"/>
              <a:ext cx="789225" cy="4201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1795" y="5117602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 meV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2636681" y="4563398"/>
              <a:ext cx="436551" cy="5622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13257" y="5111093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3.7 meV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5354" y="153189"/>
            <a:ext cx="3935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Choosing parameters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437981" y="5850966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Intensity </a:t>
            </a:r>
            <a:r>
              <a:rPr lang="en-US" sz="2000" dirty="0" smtClean="0"/>
              <a:t>decrease</a:t>
            </a:r>
            <a:endParaRPr 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6594639" y="6411246"/>
            <a:ext cx="5579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/>
              <a:t>http://www.iaea.org/inis/collection/NCLCollectionStore/_Public/41/046/41046596.pdf</a:t>
            </a:r>
          </a:p>
          <a:p>
            <a:r>
              <a:rPr lang="zh-CN" altLang="en-US" sz="1200" i="1" dirty="0" smtClean="0"/>
              <a:t>https</a:t>
            </a:r>
            <a:r>
              <a:rPr lang="zh-CN" altLang="en-US" sz="1200" i="1" dirty="0"/>
              <a:t>://ncnr.nist.gov/instruments/macs/Overview.html</a:t>
            </a:r>
          </a:p>
        </p:txBody>
      </p:sp>
      <p:sp>
        <p:nvSpPr>
          <p:cNvPr id="87" name="等腰三角形 86"/>
          <p:cNvSpPr/>
          <p:nvPr/>
        </p:nvSpPr>
        <p:spPr>
          <a:xfrm rot="16200000">
            <a:off x="7986689" y="5186564"/>
            <a:ext cx="195314" cy="234408"/>
          </a:xfrm>
          <a:prstGeom prst="triangle">
            <a:avLst>
              <a:gd name="adj" fmla="val 47603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5456571" y="3596053"/>
            <a:ext cx="6319588" cy="2223177"/>
            <a:chOff x="5545471" y="3450003"/>
            <a:chExt cx="6319588" cy="2223177"/>
          </a:xfrm>
        </p:grpSpPr>
        <p:grpSp>
          <p:nvGrpSpPr>
            <p:cNvPr id="14" name="组合 13"/>
            <p:cNvGrpSpPr/>
            <p:nvPr/>
          </p:nvGrpSpPr>
          <p:grpSpPr>
            <a:xfrm>
              <a:off x="5545471" y="3492125"/>
              <a:ext cx="2400979" cy="2179047"/>
              <a:chOff x="5754934" y="3402285"/>
              <a:chExt cx="2400979" cy="217904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867956" y="3402285"/>
                <a:ext cx="2240000" cy="2179047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6632739" y="5045682"/>
                <a:ext cx="1523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3.7 </a:t>
                </a:r>
                <a:r>
                  <a:rPr lang="en-US" dirty="0" smtClean="0"/>
                  <a:t>meV	     </a:t>
                </a:r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754934" y="3587083"/>
                <a:ext cx="3087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I			</a:t>
                </a:r>
                <a:endParaRPr lang="en-US" sz="24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331646" y="3501751"/>
              <a:ext cx="2533413" cy="2171429"/>
              <a:chOff x="8519328" y="3367978"/>
              <a:chExt cx="2533413" cy="217142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622265" y="3367978"/>
                <a:ext cx="2430476" cy="2171429"/>
              </a:xfrm>
              <a:prstGeom prst="rect">
                <a:avLst/>
              </a:prstGeom>
            </p:spPr>
          </p:pic>
          <p:cxnSp>
            <p:nvCxnSpPr>
              <p:cNvPr id="43" name="Straight Arrow Connector 42"/>
              <p:cNvCxnSpPr/>
              <p:nvPr/>
            </p:nvCxnSpPr>
            <p:spPr>
              <a:xfrm>
                <a:off x="9006858" y="4623980"/>
                <a:ext cx="31170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9971097" y="4628883"/>
                <a:ext cx="27689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0103239" y="4192401"/>
                <a:ext cx="837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FWHM</a:t>
                </a:r>
                <a:endParaRPr lang="en-US" dirty="0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9363117" y="5009986"/>
                <a:ext cx="15760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3.7 </a:t>
                </a:r>
                <a:r>
                  <a:rPr lang="en-US" altLang="zh-CN" dirty="0"/>
                  <a:t>meV	      </a:t>
                </a:r>
                <a:r>
                  <a:rPr lang="en-US" altLang="zh-CN" sz="2400" dirty="0"/>
                  <a:t>E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519328" y="3541706"/>
                <a:ext cx="2872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I</a:t>
                </a: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rot="20582963">
              <a:off x="7704984" y="3450003"/>
              <a:ext cx="1559732" cy="1903611"/>
              <a:chOff x="7717613" y="3492125"/>
              <a:chExt cx="1559732" cy="1903611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7717613" y="3492125"/>
                <a:ext cx="997947" cy="1500932"/>
                <a:chOff x="7441771" y="3547096"/>
                <a:chExt cx="997947" cy="1500932"/>
              </a:xfrm>
            </p:grpSpPr>
            <p:cxnSp>
              <p:nvCxnSpPr>
                <p:cNvPr id="63" name="Straight Arrow Connector 40"/>
                <p:cNvCxnSpPr/>
                <p:nvPr/>
              </p:nvCxnSpPr>
              <p:spPr>
                <a:xfrm>
                  <a:off x="7847038" y="3547096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7639480" y="3621733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40"/>
                <p:cNvCxnSpPr/>
                <p:nvPr/>
              </p:nvCxnSpPr>
              <p:spPr>
                <a:xfrm>
                  <a:off x="7441771" y="3696370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40"/>
                <p:cNvCxnSpPr/>
                <p:nvPr/>
              </p:nvCxnSpPr>
              <p:spPr>
                <a:xfrm>
                  <a:off x="7861966" y="3946807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40"/>
                <p:cNvCxnSpPr/>
                <p:nvPr/>
              </p:nvCxnSpPr>
              <p:spPr>
                <a:xfrm>
                  <a:off x="7654408" y="4021444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40"/>
                <p:cNvCxnSpPr/>
                <p:nvPr/>
              </p:nvCxnSpPr>
              <p:spPr>
                <a:xfrm>
                  <a:off x="7456699" y="4096081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40"/>
                <p:cNvCxnSpPr/>
                <p:nvPr/>
              </p:nvCxnSpPr>
              <p:spPr>
                <a:xfrm>
                  <a:off x="7871391" y="4391891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40"/>
                <p:cNvCxnSpPr/>
                <p:nvPr/>
              </p:nvCxnSpPr>
              <p:spPr>
                <a:xfrm>
                  <a:off x="7663833" y="4466528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40"/>
                <p:cNvCxnSpPr/>
                <p:nvPr/>
              </p:nvCxnSpPr>
              <p:spPr>
                <a:xfrm>
                  <a:off x="7466124" y="4541165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>
                <a:off x="7804814" y="3915663"/>
                <a:ext cx="1464013" cy="1228557"/>
                <a:chOff x="7518489" y="3522673"/>
                <a:chExt cx="1464013" cy="1228557"/>
              </a:xfrm>
            </p:grpSpPr>
            <p:sp>
              <p:nvSpPr>
                <p:cNvPr id="23" name="平行四边形 22"/>
                <p:cNvSpPr/>
                <p:nvPr/>
              </p:nvSpPr>
              <p:spPr>
                <a:xfrm rot="21201842">
                  <a:off x="7518489" y="3557285"/>
                  <a:ext cx="1270253" cy="1034552"/>
                </a:xfrm>
                <a:prstGeom prst="parallelogram">
                  <a:avLst>
                    <a:gd name="adj" fmla="val 46267"/>
                  </a:avLst>
                </a:prstGeom>
                <a:solidFill>
                  <a:schemeClr val="accent1">
                    <a:alpha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5" name="组合 54"/>
                <p:cNvGrpSpPr/>
                <p:nvPr/>
              </p:nvGrpSpPr>
              <p:grpSpPr>
                <a:xfrm>
                  <a:off x="7712249" y="3522673"/>
                  <a:ext cx="1270253" cy="1228557"/>
                  <a:chOff x="7712249" y="3522673"/>
                  <a:chExt cx="1270253" cy="1228557"/>
                </a:xfrm>
              </p:grpSpPr>
              <p:sp>
                <p:nvSpPr>
                  <p:cNvPr id="44" name="等腰三角形 43"/>
                  <p:cNvSpPr/>
                  <p:nvPr/>
                </p:nvSpPr>
                <p:spPr>
                  <a:xfrm rot="6494183">
                    <a:off x="8707161" y="3503126"/>
                    <a:ext cx="195314" cy="234408"/>
                  </a:xfrm>
                  <a:prstGeom prst="triangle">
                    <a:avLst>
                      <a:gd name="adj" fmla="val 47603"/>
                    </a:avLst>
                  </a:prstGeom>
                  <a:solidFill>
                    <a:schemeClr val="accent1">
                      <a:alpha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6" name="直接连接符 45"/>
                  <p:cNvCxnSpPr/>
                  <p:nvPr/>
                </p:nvCxnSpPr>
                <p:spPr>
                  <a:xfrm rot="1017037">
                    <a:off x="8346558" y="4598681"/>
                    <a:ext cx="219308" cy="924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/>
                  <p:cNvCxnSpPr/>
                  <p:nvPr/>
                </p:nvCxnSpPr>
                <p:spPr>
                  <a:xfrm>
                    <a:off x="7941816" y="3582867"/>
                    <a:ext cx="186943" cy="16683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平行四边形 35"/>
                  <p:cNvSpPr/>
                  <p:nvPr/>
                </p:nvSpPr>
                <p:spPr>
                  <a:xfrm rot="21201842">
                    <a:off x="7712249" y="3716678"/>
                    <a:ext cx="1270253" cy="1034552"/>
                  </a:xfrm>
                  <a:prstGeom prst="parallelogram">
                    <a:avLst>
                      <a:gd name="adj" fmla="val 46267"/>
                    </a:avLst>
                  </a:prstGeom>
                  <a:solidFill>
                    <a:schemeClr val="accent1">
                      <a:alpha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6" name="组合 75"/>
              <p:cNvGrpSpPr/>
              <p:nvPr/>
            </p:nvGrpSpPr>
            <p:grpSpPr>
              <a:xfrm>
                <a:off x="8501884" y="4369152"/>
                <a:ext cx="775461" cy="1026584"/>
                <a:chOff x="7456699" y="4021444"/>
                <a:chExt cx="775461" cy="1026584"/>
              </a:xfrm>
            </p:grpSpPr>
            <p:cxnSp>
              <p:nvCxnSpPr>
                <p:cNvPr id="82" name="Straight Arrow Connector 40"/>
                <p:cNvCxnSpPr/>
                <p:nvPr/>
              </p:nvCxnSpPr>
              <p:spPr>
                <a:xfrm>
                  <a:off x="7456699" y="4096081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40"/>
                <p:cNvCxnSpPr/>
                <p:nvPr/>
              </p:nvCxnSpPr>
              <p:spPr>
                <a:xfrm>
                  <a:off x="7654408" y="4021444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40"/>
                <p:cNvCxnSpPr/>
                <p:nvPr/>
              </p:nvCxnSpPr>
              <p:spPr>
                <a:xfrm>
                  <a:off x="7663833" y="4466528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40"/>
                <p:cNvCxnSpPr/>
                <p:nvPr/>
              </p:nvCxnSpPr>
              <p:spPr>
                <a:xfrm>
                  <a:off x="7466124" y="4541165"/>
                  <a:ext cx="568327" cy="5068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矩形 89"/>
            <p:cNvSpPr/>
            <p:nvPr/>
          </p:nvSpPr>
          <p:spPr>
            <a:xfrm>
              <a:off x="8031828" y="5227443"/>
              <a:ext cx="1103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err="1" smtClean="0"/>
                <a:t>BeO</a:t>
              </a:r>
              <a:r>
                <a:rPr lang="en-US" altLang="zh-CN" dirty="0" smtClean="0"/>
                <a:t> </a:t>
              </a:r>
              <a:r>
                <a:rPr lang="en-US" altLang="zh-CN" dirty="0" smtClean="0"/>
                <a:t>filter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8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429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Andalus</vt:lpstr>
      <vt:lpstr>Arial</vt:lpstr>
      <vt:lpstr>Cambria Math</vt:lpstr>
      <vt:lpstr>Corbel</vt:lpstr>
      <vt:lpstr>华文楷体</vt:lpstr>
      <vt:lpstr>Times New Roman</vt:lpstr>
      <vt:lpstr>Parallax</vt:lpstr>
      <vt:lpstr>Equation</vt:lpstr>
      <vt:lpstr>Multi-Axis Crystal Spectrometer</vt:lpstr>
      <vt:lpstr>Outline</vt:lpstr>
      <vt:lpstr>MACS</vt:lpstr>
      <vt:lpstr>Double Analyzer/Detector Array</vt:lpstr>
      <vt:lpstr>Monochromator</vt:lpstr>
      <vt:lpstr>Crystal Information</vt:lpstr>
      <vt:lpstr>Spinons and Magnons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Multi-Axis Crystal Spectrometer</dc:title>
  <dc:creator>RAC</dc:creator>
  <cp:lastModifiedBy>RAC</cp:lastModifiedBy>
  <cp:revision>30</cp:revision>
  <dcterms:created xsi:type="dcterms:W3CDTF">2017-06-22T17:45:29Z</dcterms:created>
  <dcterms:modified xsi:type="dcterms:W3CDTF">2017-06-23T14:05:35Z</dcterms:modified>
</cp:coreProperties>
</file>